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331" r:id="rId2"/>
    <p:sldId id="332" r:id="rId3"/>
    <p:sldId id="333" r:id="rId4"/>
    <p:sldId id="330" r:id="rId5"/>
    <p:sldId id="329" r:id="rId6"/>
    <p:sldId id="326" r:id="rId7"/>
  </p:sldIdLst>
  <p:sldSz cx="9144000" cy="6858000" type="screen4x3"/>
  <p:notesSz cx="6797675" cy="9928225"/>
  <p:embeddedFontLst>
    <p:embeddedFont>
      <p:font typeface="華康中黑體(P)" panose="02020500000000000000" charset="-120"/>
      <p:regular r:id="rId9"/>
    </p:embeddedFont>
    <p:embeddedFont>
      <p:font typeface="華康超明體(P)" panose="02020500000000000000" charset="-120"/>
      <p:regular r:id="rId10"/>
    </p:embeddedFont>
    <p:embeddedFont>
      <p:font typeface="華康超黑體(P)" panose="02020500000000000000" charset="-120"/>
      <p:regular r:id="rId11"/>
    </p:embeddedFont>
    <p:embeddedFont>
      <p:font typeface="華康楷書體W5(P)" panose="02020500000000000000" charset="-12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1FF"/>
    <a:srgbClr val="F6D1FF"/>
    <a:srgbClr val="DBEFC3"/>
    <a:srgbClr val="EBF6DE"/>
    <a:srgbClr val="E1FFFF"/>
    <a:srgbClr val="FFFF99"/>
    <a:srgbClr val="0000FF"/>
    <a:srgbClr val="008000"/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55" autoAdjust="0"/>
  </p:normalViewPr>
  <p:slideViewPr>
    <p:cSldViewPr>
      <p:cViewPr varScale="1">
        <p:scale>
          <a:sx n="83" d="100"/>
          <a:sy n="83" d="100"/>
        </p:scale>
        <p:origin x="18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22BE-A698-4F13-A780-8027F767A496}" type="datetimeFigureOut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DA33C-D6EE-49CA-8F19-1099D9F145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3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4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5077-5BE2-49C9-B8CC-E72EC6772A3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1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0E3E-B229-4067-8A8F-CE07117AF194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00C9-B6BE-4C1A-977C-9665B0DD56CC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DEF-D10D-44ED-A1E4-BCCBD172A04A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78E2-08D8-459A-8603-4991946C8701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2A6-0A7E-44AD-96C3-6D625BD0E282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A770-9F3B-4589-91D1-B916CC0D1F87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581-541E-402C-A856-B54A50B2CD8D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632E-42B8-4FF0-A077-FFB5156A40F5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3172-815C-4B8B-8121-EE4B5346DA2E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7942-C770-4276-8E63-BE80C55FF530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4E35-5063-4435-9433-492DF9DA9B7B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DE49-513C-4D32-9265-A0BF7AF4E8E6}" type="datetime1">
              <a:rPr lang="zh-TW" altLang="en-US" smtClean="0"/>
              <a:pPr/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35003"/>
            <a:ext cx="9144000" cy="25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sz="1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黑體(P)" pitchFamily="2" charset="-120"/>
                <a:ea typeface="華康超黑體(P)" pitchFamily="2" charset="-120"/>
              </a:rPr>
              <a:t>遠距教學</a:t>
            </a:r>
            <a:endParaRPr lang="en-US" altLang="zh-TW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對應疫情緊急規劃</a:t>
            </a:r>
            <a:endParaRPr lang="en-US" altLang="zh-TW" sz="54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806139" y="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38191" y="4725144"/>
            <a:ext cx="346761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國立臺灣科技大學</a:t>
            </a:r>
            <a:endParaRPr lang="en-US" altLang="zh-TW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教務處</a:t>
            </a:r>
            <a:endParaRPr lang="en-US" altLang="zh-TW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2020/02/15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61" y="3413898"/>
            <a:ext cx="638675" cy="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3448571"/>
            <a:ext cx="9144000" cy="3409429"/>
          </a:xfrm>
          <a:prstGeom prst="rect">
            <a:avLst/>
          </a:prstGeom>
          <a:solidFill>
            <a:srgbClr val="FA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ctr"/>
            <a:endParaRPr lang="zh-TW" altLang="en-US" sz="28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066"/>
            <a:ext cx="638675" cy="656093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7487547" y="100950"/>
            <a:ext cx="16209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遠距課程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翻轉教學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數位平台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2" name="橢圓形圖說文字 51"/>
          <p:cNvSpPr/>
          <p:nvPr/>
        </p:nvSpPr>
        <p:spPr>
          <a:xfrm>
            <a:off x="2397157" y="2972860"/>
            <a:ext cx="1039936" cy="829099"/>
          </a:xfrm>
          <a:prstGeom prst="wedgeEllipseCallout">
            <a:avLst>
              <a:gd name="adj1" fmla="val 64751"/>
              <a:gd name="adj2" fmla="val 1137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三校共享</a:t>
            </a:r>
          </a:p>
        </p:txBody>
      </p:sp>
      <p:sp>
        <p:nvSpPr>
          <p:cNvPr id="58" name="橢圓形圖說文字 57"/>
          <p:cNvSpPr/>
          <p:nvPr/>
        </p:nvSpPr>
        <p:spPr>
          <a:xfrm>
            <a:off x="2479105" y="5609817"/>
            <a:ext cx="868195" cy="569562"/>
          </a:xfrm>
          <a:prstGeom prst="wedgeEllipseCallout">
            <a:avLst>
              <a:gd name="adj1" fmla="val 53034"/>
              <a:gd name="adj2" fmla="val 50080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VPN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4429" y="3181484"/>
            <a:ext cx="1691191" cy="544052"/>
          </a:xfrm>
          <a:prstGeom prst="rect">
            <a:avLst/>
          </a:prstGeom>
          <a:solidFill>
            <a:srgbClr val="FF0000"/>
          </a:solidFill>
          <a:ln w="444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數位教材</a:t>
            </a:r>
          </a:p>
        </p:txBody>
      </p:sp>
      <p:sp>
        <p:nvSpPr>
          <p:cNvPr id="6" name="矩形 5"/>
          <p:cNvSpPr/>
          <p:nvPr/>
        </p:nvSpPr>
        <p:spPr>
          <a:xfrm>
            <a:off x="2957383" y="1853779"/>
            <a:ext cx="1374092" cy="4600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手機直播</a:t>
            </a:r>
          </a:p>
        </p:txBody>
      </p:sp>
      <p:sp>
        <p:nvSpPr>
          <p:cNvPr id="7" name="矩形 6"/>
          <p:cNvSpPr/>
          <p:nvPr/>
        </p:nvSpPr>
        <p:spPr>
          <a:xfrm>
            <a:off x="4648574" y="1853779"/>
            <a:ext cx="1374092" cy="4600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新錄課程</a:t>
            </a:r>
          </a:p>
        </p:txBody>
      </p:sp>
      <p:cxnSp>
        <p:nvCxnSpPr>
          <p:cNvPr id="8" name="肘形接點 7"/>
          <p:cNvCxnSpPr>
            <a:stCxn id="6" idx="2"/>
            <a:endCxn id="5" idx="0"/>
          </p:cNvCxnSpPr>
          <p:nvPr/>
        </p:nvCxnSpPr>
        <p:spPr>
          <a:xfrm rot="16200000" flipH="1">
            <a:off x="3633421" y="2324879"/>
            <a:ext cx="867613" cy="845596"/>
          </a:xfrm>
          <a:prstGeom prst="bentConnector3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>
            <a:stCxn id="7" idx="2"/>
            <a:endCxn id="5" idx="0"/>
          </p:cNvCxnSpPr>
          <p:nvPr/>
        </p:nvCxnSpPr>
        <p:spPr>
          <a:xfrm rot="5400000">
            <a:off x="4479017" y="2324880"/>
            <a:ext cx="867613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2957383" y="4768147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YouTube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648574" y="4768147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rgbClr val="008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Moodle</a:t>
            </a:r>
            <a:endParaRPr lang="zh-TW" altLang="en-US" sz="2400" dirty="0">
              <a:solidFill>
                <a:srgbClr val="008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4" name="肘形接點 23"/>
          <p:cNvCxnSpPr>
            <a:stCxn id="5" idx="2"/>
            <a:endCxn id="23" idx="0"/>
          </p:cNvCxnSpPr>
          <p:nvPr/>
        </p:nvCxnSpPr>
        <p:spPr>
          <a:xfrm rot="16200000" flipH="1">
            <a:off x="4391517" y="3824043"/>
            <a:ext cx="1042611" cy="8455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stCxn id="5" idx="2"/>
            <a:endCxn id="18" idx="0"/>
          </p:cNvCxnSpPr>
          <p:nvPr/>
        </p:nvCxnSpPr>
        <p:spPr>
          <a:xfrm rot="5400000">
            <a:off x="3545922" y="3824043"/>
            <a:ext cx="1042611" cy="84559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3763341" y="384056"/>
            <a:ext cx="1453367" cy="475647"/>
          </a:xfrm>
          <a:prstGeom prst="roundRect">
            <a:avLst/>
          </a:prstGeom>
          <a:solidFill>
            <a:srgbClr val="CCFFFF"/>
          </a:solidFill>
          <a:ln w="50800">
            <a:solidFill>
              <a:srgbClr val="0000FF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教師意願</a:t>
            </a:r>
          </a:p>
        </p:txBody>
      </p:sp>
      <p:cxnSp>
        <p:nvCxnSpPr>
          <p:cNvPr id="43" name="肘形接點 42"/>
          <p:cNvCxnSpPr>
            <a:stCxn id="42" idx="2"/>
            <a:endCxn id="6" idx="0"/>
          </p:cNvCxnSpPr>
          <p:nvPr/>
        </p:nvCxnSpPr>
        <p:spPr>
          <a:xfrm rot="5400000">
            <a:off x="3570189" y="933943"/>
            <a:ext cx="994076" cy="845596"/>
          </a:xfrm>
          <a:prstGeom prst="bentConnector3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42" idx="2"/>
            <a:endCxn id="7" idx="0"/>
          </p:cNvCxnSpPr>
          <p:nvPr/>
        </p:nvCxnSpPr>
        <p:spPr>
          <a:xfrm rot="16200000" flipH="1">
            <a:off x="4415784" y="933943"/>
            <a:ext cx="994076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42581" y="6209982"/>
            <a:ext cx="2031326" cy="4616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陸港澳學生端</a:t>
            </a:r>
            <a:endParaRPr lang="zh-TW" altLang="en-US" sz="2000" dirty="0">
              <a:solidFill>
                <a:srgbClr val="FF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31" name="肘形接點 30"/>
          <p:cNvCxnSpPr>
            <a:stCxn id="2" idx="0"/>
            <a:endCxn id="18" idx="2"/>
          </p:cNvCxnSpPr>
          <p:nvPr/>
        </p:nvCxnSpPr>
        <p:spPr>
          <a:xfrm rot="16200000" flipV="1">
            <a:off x="3568243" y="5319980"/>
            <a:ext cx="966188" cy="81381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2" idx="0"/>
            <a:endCxn id="23" idx="2"/>
          </p:cNvCxnSpPr>
          <p:nvPr/>
        </p:nvCxnSpPr>
        <p:spPr>
          <a:xfrm rot="5400000" flipH="1" flipV="1">
            <a:off x="4413838" y="5288200"/>
            <a:ext cx="966188" cy="8773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215646" y="1196752"/>
            <a:ext cx="205857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zh-TW" altLang="en-US" sz="2000" u="sng" dirty="0">
                <a:solidFill>
                  <a:srgbClr val="7030A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使用本校 </a:t>
            </a:r>
            <a:r>
              <a:rPr lang="en-US" altLang="zh-TW" sz="2000" u="sng" dirty="0">
                <a:solidFill>
                  <a:srgbClr val="7030A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VPN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影音上 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YouTube</a:t>
            </a:r>
          </a:p>
          <a:p>
            <a:pPr algn="ctr"/>
            <a:r>
              <a:rPr lang="zh-TW" altLang="en-US" sz="2000" u="sng" dirty="0">
                <a:solidFill>
                  <a:srgbClr val="008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講義用 </a:t>
            </a:r>
            <a:r>
              <a:rPr lang="en-US" altLang="zh-TW" sz="2000" u="sng" dirty="0">
                <a:solidFill>
                  <a:srgbClr val="008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Moodle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討論用 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FaceBook</a:t>
            </a:r>
          </a:p>
          <a:p>
            <a:pPr algn="ctr"/>
            <a:r>
              <a:rPr lang="zh-TW" altLang="en-US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集中入口</a:t>
            </a:r>
            <a:endParaRPr lang="en-US" altLang="zh-TW" sz="2000" u="sng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46610" y="3597155"/>
            <a:ext cx="202972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若無法用 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VPN</a:t>
            </a:r>
          </a:p>
          <a:p>
            <a:pPr algn="ctr"/>
            <a:r>
              <a:rPr lang="zh-TW" altLang="en-US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影音上 </a:t>
            </a:r>
            <a:r>
              <a:rPr lang="en-US" altLang="zh-TW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Bilibili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講義用 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OneDrive</a:t>
            </a:r>
          </a:p>
          <a:p>
            <a:pPr algn="ctr"/>
            <a:r>
              <a:rPr lang="zh-TW" altLang="en-US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討論用 </a:t>
            </a:r>
            <a:r>
              <a:rPr lang="en-US" altLang="zh-TW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WeChat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集中入口</a:t>
            </a:r>
            <a:endParaRPr lang="en-US" altLang="zh-TW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6" name="橢圓形圖說文字 35"/>
          <p:cNvSpPr/>
          <p:nvPr/>
        </p:nvSpPr>
        <p:spPr>
          <a:xfrm>
            <a:off x="6136199" y="1127878"/>
            <a:ext cx="1237814" cy="1005963"/>
          </a:xfrm>
          <a:prstGeom prst="wedgeEllipseCallout">
            <a:avLst>
              <a:gd name="adj1" fmla="val -58376"/>
              <a:gd name="adj2" fmla="val 34324"/>
            </a:avLst>
          </a:prstGeom>
          <a:solidFill>
            <a:srgbClr val="EAFBD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攝影機</a:t>
            </a:r>
            <a:endParaRPr lang="en-US" altLang="zh-TW" sz="1600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600" b="1" u="sng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EverCam</a:t>
            </a:r>
          </a:p>
          <a:p>
            <a:pPr algn="ctr"/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手機</a:t>
            </a:r>
          </a:p>
        </p:txBody>
      </p:sp>
      <p:sp>
        <p:nvSpPr>
          <p:cNvPr id="56" name="橢圓形圖說文字 55"/>
          <p:cNvSpPr/>
          <p:nvPr/>
        </p:nvSpPr>
        <p:spPr>
          <a:xfrm>
            <a:off x="6667188" y="608816"/>
            <a:ext cx="488356" cy="477384"/>
          </a:xfrm>
          <a:prstGeom prst="wedgeEllipseCallout">
            <a:avLst>
              <a:gd name="adj1" fmla="val -25438"/>
              <a:gd name="adj2" fmla="val 73441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21310" y="5609817"/>
            <a:ext cx="2045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zh-TW" altLang="en-US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中國大學 </a:t>
            </a:r>
            <a:r>
              <a:rPr lang="en-US" altLang="zh-TW" sz="20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MOOC</a:t>
            </a:r>
          </a:p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其他 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MOOCs</a:t>
            </a:r>
          </a:p>
        </p:txBody>
      </p:sp>
      <p:sp>
        <p:nvSpPr>
          <p:cNvPr id="62" name="圓角矩形圖說文字 61"/>
          <p:cNvSpPr/>
          <p:nvPr/>
        </p:nvSpPr>
        <p:spPr>
          <a:xfrm>
            <a:off x="7432307" y="5375449"/>
            <a:ext cx="1542475" cy="753559"/>
          </a:xfrm>
          <a:prstGeom prst="wedgeRoundRectCallout">
            <a:avLst>
              <a:gd name="adj1" fmla="val -65781"/>
              <a:gd name="adj2" fmla="val 4992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學生自選課程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送系審核備案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完課抵認學分</a:t>
            </a:r>
          </a:p>
        </p:txBody>
      </p:sp>
      <p:sp>
        <p:nvSpPr>
          <p:cNvPr id="51" name="橢圓形圖說文字 50"/>
          <p:cNvSpPr/>
          <p:nvPr/>
        </p:nvSpPr>
        <p:spPr>
          <a:xfrm>
            <a:off x="5352396" y="193573"/>
            <a:ext cx="1179103" cy="727311"/>
          </a:xfrm>
          <a:prstGeom prst="wedgeEllipseCallout">
            <a:avLst>
              <a:gd name="adj1" fmla="val -66901"/>
              <a:gd name="adj2" fmla="val 5281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學生人數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課程性質</a:t>
            </a:r>
          </a:p>
        </p:txBody>
      </p:sp>
      <p:sp>
        <p:nvSpPr>
          <p:cNvPr id="15" name="橢圓形圖說文字 14"/>
          <p:cNvSpPr/>
          <p:nvPr/>
        </p:nvSpPr>
        <p:spPr>
          <a:xfrm>
            <a:off x="5502994" y="2987091"/>
            <a:ext cx="757870" cy="734538"/>
          </a:xfrm>
          <a:prstGeom prst="wedgeEllipseCallout">
            <a:avLst>
              <a:gd name="adj1" fmla="val -77190"/>
              <a:gd name="adj2" fmla="val 12636"/>
            </a:avLst>
          </a:prstGeom>
          <a:solidFill>
            <a:srgbClr val="EAFBD5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mp4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pdf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8" name="橢圓形圖說文字 37"/>
          <p:cNvSpPr/>
          <p:nvPr/>
        </p:nvSpPr>
        <p:spPr>
          <a:xfrm>
            <a:off x="6272911" y="3181484"/>
            <a:ext cx="936889" cy="798845"/>
          </a:xfrm>
          <a:prstGeom prst="wedgeEllipseCallout">
            <a:avLst>
              <a:gd name="adj1" fmla="val -64969"/>
              <a:gd name="adj2" fmla="val -10947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講義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投影片</a:t>
            </a:r>
          </a:p>
        </p:txBody>
      </p:sp>
      <p:sp>
        <p:nvSpPr>
          <p:cNvPr id="39" name="橢圓形圖說文字 38"/>
          <p:cNvSpPr/>
          <p:nvPr/>
        </p:nvSpPr>
        <p:spPr>
          <a:xfrm>
            <a:off x="6129306" y="2389507"/>
            <a:ext cx="837725" cy="744127"/>
          </a:xfrm>
          <a:prstGeom prst="wedgeEllipseCallout">
            <a:avLst>
              <a:gd name="adj1" fmla="val -53526"/>
              <a:gd name="adj2" fmla="val 52464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上課</a:t>
            </a:r>
            <a:endParaRPr lang="en-US" altLang="zh-TW" sz="16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影音</a:t>
            </a:r>
          </a:p>
        </p:txBody>
      </p:sp>
      <p:sp>
        <p:nvSpPr>
          <p:cNvPr id="63" name="圓角矩形 62"/>
          <p:cNvSpPr/>
          <p:nvPr/>
        </p:nvSpPr>
        <p:spPr>
          <a:xfrm>
            <a:off x="6667188" y="4763367"/>
            <a:ext cx="1374092" cy="48520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Facebook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3" name="橢圓形圖說文字 52"/>
          <p:cNvSpPr/>
          <p:nvPr/>
        </p:nvSpPr>
        <p:spPr>
          <a:xfrm>
            <a:off x="7282493" y="3869379"/>
            <a:ext cx="826101" cy="819329"/>
          </a:xfrm>
          <a:prstGeom prst="wedgeEllipseCallout">
            <a:avLst>
              <a:gd name="adj1" fmla="val -23171"/>
              <a:gd name="adj2" fmla="val 66316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64000">
                <a:srgbClr val="F6D1FF"/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線上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</a:t>
            </a:r>
          </a:p>
        </p:txBody>
      </p:sp>
      <p:sp>
        <p:nvSpPr>
          <p:cNvPr id="57" name="橢圓形圖說文字 56"/>
          <p:cNvSpPr/>
          <p:nvPr/>
        </p:nvSpPr>
        <p:spPr>
          <a:xfrm>
            <a:off x="8026626" y="3611082"/>
            <a:ext cx="488356" cy="477384"/>
          </a:xfrm>
          <a:prstGeom prst="wedgeEllipseCallout">
            <a:avLst>
              <a:gd name="adj1" fmla="val -65230"/>
              <a:gd name="adj2" fmla="val 43229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40" name="橢圓形圖說文字 39"/>
          <p:cNvSpPr/>
          <p:nvPr/>
        </p:nvSpPr>
        <p:spPr>
          <a:xfrm>
            <a:off x="5848723" y="3980323"/>
            <a:ext cx="869753" cy="800128"/>
          </a:xfrm>
          <a:prstGeom prst="wedgeEllipseCallout">
            <a:avLst>
              <a:gd name="adj1" fmla="val -48313"/>
              <a:gd name="adj2" fmla="val 53508"/>
            </a:avLst>
          </a:prstGeom>
          <a:solidFill>
            <a:srgbClr val="F6D1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報告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筆試</a:t>
            </a:r>
          </a:p>
        </p:txBody>
      </p:sp>
      <p:cxnSp>
        <p:nvCxnSpPr>
          <p:cNvPr id="67" name="直線單箭頭接點 66"/>
          <p:cNvCxnSpPr>
            <a:stCxn id="23" idx="3"/>
            <a:endCxn id="63" idx="1"/>
          </p:cNvCxnSpPr>
          <p:nvPr/>
        </p:nvCxnSpPr>
        <p:spPr>
          <a:xfrm>
            <a:off x="6022666" y="5005971"/>
            <a:ext cx="64452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形圖說文字 40"/>
          <p:cNvSpPr/>
          <p:nvPr/>
        </p:nvSpPr>
        <p:spPr>
          <a:xfrm>
            <a:off x="2290999" y="321806"/>
            <a:ext cx="1179103" cy="958087"/>
          </a:xfrm>
          <a:prstGeom prst="wedgeEllipseCallout">
            <a:avLst>
              <a:gd name="adj1" fmla="val 66953"/>
              <a:gd name="adj2" fmla="val -18830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配置 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加計時數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給獎勵金</a:t>
            </a:r>
          </a:p>
        </p:txBody>
      </p:sp>
      <p:sp>
        <p:nvSpPr>
          <p:cNvPr id="44" name="矩形 43"/>
          <p:cNvSpPr/>
          <p:nvPr/>
        </p:nvSpPr>
        <p:spPr>
          <a:xfrm>
            <a:off x="30682" y="6314488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採 </a:t>
            </a:r>
            <a:r>
              <a:rPr lang="en-US" altLang="zh-TW" sz="2800" dirty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ABC </a:t>
            </a:r>
            <a:r>
              <a:rPr lang="zh-TW" altLang="en-US" sz="2800" dirty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混合模式</a:t>
            </a:r>
            <a:endParaRPr lang="en-US" altLang="zh-TW" sz="2800" dirty="0">
              <a:solidFill>
                <a:srgbClr val="FF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9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 uiExpand="1" build="p"/>
      <p:bldP spid="55" grpId="1" build="allAtOnce"/>
      <p:bldP spid="52" grpId="0" animBg="1"/>
      <p:bldP spid="52" grpId="1" animBg="1"/>
      <p:bldP spid="58" grpId="0" animBg="1"/>
      <p:bldP spid="58" grpId="1" animBg="1"/>
      <p:bldP spid="5" grpId="0" animBg="1"/>
      <p:bldP spid="6" grpId="0" animBg="1"/>
      <p:bldP spid="7" grpId="0" animBg="1"/>
      <p:bldP spid="18" grpId="0" animBg="1"/>
      <p:bldP spid="23" grpId="0" animBg="1"/>
      <p:bldP spid="42" grpId="0" animBg="1"/>
      <p:bldP spid="2" grpId="0" animBg="1"/>
      <p:bldP spid="59" grpId="0" uiExpand="1" build="p"/>
      <p:bldP spid="59" grpId="1" uiExpand="1" build="allAtOnce"/>
      <p:bldP spid="60" grpId="0" uiExpand="1" build="p"/>
      <p:bldP spid="60" grpId="1" build="allAtOnce"/>
      <p:bldP spid="36" grpId="0" animBg="1"/>
      <p:bldP spid="36" grpId="1" animBg="1"/>
      <p:bldP spid="56" grpId="0" animBg="1"/>
      <p:bldP spid="56" grpId="1" animBg="1"/>
      <p:bldP spid="61" grpId="0" uiExpand="1" build="p"/>
      <p:bldP spid="61" grpId="1" uiExpand="1" build="allAtOnce"/>
      <p:bldP spid="62" grpId="0" animBg="1"/>
      <p:bldP spid="62" grpId="1" animBg="1"/>
      <p:bldP spid="51" grpId="0" animBg="1"/>
      <p:bldP spid="51" grpId="1" animBg="1"/>
      <p:bldP spid="15" grpId="0" animBg="1"/>
      <p:bldP spid="15" grpId="1" animBg="1"/>
      <p:bldP spid="38" grpId="0" animBg="1"/>
      <p:bldP spid="38" grpId="1" animBg="1"/>
      <p:bldP spid="39" grpId="0" animBg="1"/>
      <p:bldP spid="39" grpId="1" animBg="1"/>
      <p:bldP spid="63" grpId="0" animBg="1"/>
      <p:bldP spid="53" grpId="0" animBg="1"/>
      <p:bldP spid="53" grpId="1" animBg="1"/>
      <p:bldP spid="57" grpId="0" animBg="1"/>
      <p:bldP spid="57" grpId="1" animBg="1"/>
      <p:bldP spid="40" grpId="0" animBg="1"/>
      <p:bldP spid="40" grpId="1" animBg="1"/>
      <p:bldP spid="41" grpId="0" animBg="1"/>
      <p:bldP spid="41" grpId="1" animBg="1"/>
      <p:bldP spid="44" grpId="0" uiExpand="1" build="p"/>
      <p:bldP spid="4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86508"/>
              </p:ext>
            </p:extLst>
          </p:nvPr>
        </p:nvGraphicFramePr>
        <p:xfrm>
          <a:off x="179511" y="857386"/>
          <a:ext cx="878497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7514135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有意開課清單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初步開課清單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延後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343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02/18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EverCam 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說明會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院系所主管及教師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02/19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協助建立遠距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★公布遠距開課清單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659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四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1732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02/21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5167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02/22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0394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02/23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3047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12973"/>
              </p:ext>
            </p:extLst>
          </p:nvPr>
        </p:nvGraphicFramePr>
        <p:xfrm>
          <a:off x="179511" y="3417706"/>
          <a:ext cx="8784977" cy="259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7514135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7030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02/24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一</a:t>
                      </a:r>
                      <a:endParaRPr lang="zh-TW" altLang="en-US" sz="18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EverCam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說明會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院系所主管及教師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83416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有意開課清單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公布遠距開課清單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02/26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協助建立遠距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(2)</a:t>
                      </a: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★陸港澳生開始選課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6594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四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手動選課作業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17321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02/28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例假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51674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02/29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03944"/>
                  </a:ext>
                </a:extLst>
              </a:tr>
              <a:tr h="370306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03/01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304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2251"/>
              </p:ext>
            </p:extLst>
          </p:nvPr>
        </p:nvGraphicFramePr>
        <p:xfrm>
          <a:off x="179511" y="6009848"/>
          <a:ext cx="878497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7514135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一</a:t>
                      </a:r>
                      <a:endParaRPr lang="zh-TW" altLang="en-US" sz="18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EverCam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說明會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(3)</a:t>
                      </a: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院系所主管及教師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★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學期遠距課程開始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開學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8341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80849"/>
              </p:ext>
            </p:extLst>
          </p:nvPr>
        </p:nvGraphicFramePr>
        <p:xfrm>
          <a:off x="179511" y="125866"/>
          <a:ext cx="87849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26">
                  <a:extLst>
                    <a:ext uri="{9D8B030D-6E8A-4147-A177-3AD203B41FA5}">
                      <a16:colId xmlns:a16="http://schemas.microsoft.com/office/drawing/2014/main" val="1491091081"/>
                    </a:ext>
                  </a:extLst>
                </a:gridCol>
                <a:gridCol w="389596">
                  <a:extLst>
                    <a:ext uri="{9D8B030D-6E8A-4147-A177-3AD203B41FA5}">
                      <a16:colId xmlns:a16="http://schemas.microsoft.com/office/drawing/2014/main" val="358914167"/>
                    </a:ext>
                  </a:extLst>
                </a:gridCol>
                <a:gridCol w="2309563">
                  <a:extLst>
                    <a:ext uri="{9D8B030D-6E8A-4147-A177-3AD203B41FA5}">
                      <a16:colId xmlns:a16="http://schemas.microsoft.com/office/drawing/2014/main" val="675051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0931203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149228624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71752138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02/15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發出院系所中心調查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院系所陸港澳選課清單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9576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02/16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64589"/>
              </p:ext>
            </p:extLst>
          </p:nvPr>
        </p:nvGraphicFramePr>
        <p:xfrm>
          <a:off x="179512" y="188640"/>
          <a:ext cx="878497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每班選修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課程數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陸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課程數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港澳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課程總計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課名例舉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35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經典與創意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11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成本會計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等 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門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9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談判學、廣告研究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8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電力電子學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7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專題討論、體育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2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論文研討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2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資工實務專題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0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4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工程數學、經濟學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6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3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品牌行銷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66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71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137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資料結構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0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188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254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442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初級德文、微積分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課程總數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335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346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約 </a:t>
                      </a:r>
                      <a:r>
                        <a:rPr lang="en-US" altLang="zh-TW" sz="20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360)</a:t>
                      </a:r>
                      <a:endParaRPr lang="zh-TW" altLang="en-US" sz="20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2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人次總計</a:t>
                      </a:r>
                      <a:endParaRPr lang="zh-TW" altLang="en-US" sz="20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752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466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1,218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3646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41769" y="5754742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大學部、研究生合計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7266221" y="934770"/>
            <a:ext cx="1712415" cy="479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英語課程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486896" y="934770"/>
            <a:ext cx="1712415" cy="479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密集課程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705187" y="934770"/>
            <a:ext cx="1712415" cy="479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專業課程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936004" y="934770"/>
            <a:ext cx="1712415" cy="479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共同課程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70236" y="934770"/>
            <a:ext cx="1712415" cy="479747"/>
          </a:xfrm>
          <a:prstGeom prst="roundRect">
            <a:avLst/>
          </a:prstGeom>
          <a:solidFill>
            <a:srgbClr val="E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通識課程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82676"/>
              </p:ext>
            </p:extLst>
          </p:nvPr>
        </p:nvGraphicFramePr>
        <p:xfrm>
          <a:off x="179510" y="1317109"/>
          <a:ext cx="8814178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205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1950679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722474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577979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722474">
                  <a:extLst>
                    <a:ext uri="{9D8B030D-6E8A-4147-A177-3AD203B41FA5}">
                      <a16:colId xmlns:a16="http://schemas.microsoft.com/office/drawing/2014/main" val="2340287758"/>
                    </a:ext>
                  </a:extLst>
                </a:gridCol>
                <a:gridCol w="794721">
                  <a:extLst>
                    <a:ext uri="{9D8B030D-6E8A-4147-A177-3AD203B41FA5}">
                      <a16:colId xmlns:a16="http://schemas.microsoft.com/office/drawing/2014/main" val="3173284522"/>
                    </a:ext>
                  </a:extLst>
                </a:gridCol>
                <a:gridCol w="722474">
                  <a:extLst>
                    <a:ext uri="{9D8B030D-6E8A-4147-A177-3AD203B41FA5}">
                      <a16:colId xmlns:a16="http://schemas.microsoft.com/office/drawing/2014/main" val="113803426"/>
                    </a:ext>
                  </a:extLst>
                </a:gridCol>
                <a:gridCol w="794721">
                  <a:extLst>
                    <a:ext uri="{9D8B030D-6E8A-4147-A177-3AD203B41FA5}">
                      <a16:colId xmlns:a16="http://schemas.microsoft.com/office/drawing/2014/main" val="477057252"/>
                    </a:ext>
                  </a:extLst>
                </a:gridCol>
                <a:gridCol w="1300451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 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課 名 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連結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TA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密集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教材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影音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討論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開課期間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TCG098301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u="sng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微生物與疾病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err="1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Yt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Fb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02/15-03/02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CC1309301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經典與創意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Mood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bili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Wech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02/17-03/03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BA2208301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成本會計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Mood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bili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Fb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03/02-06/17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ET3103303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電磁學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err="1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Yt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Mood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03/02-06/17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ET3010701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u="sng" kern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電力電子學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Mood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Wech</a:t>
                      </a:r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03/02-06/17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2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本表內所有課程均為虛擬</a:t>
                      </a: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2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Arial" panose="020B0604020202020204" pitchFamily="34" charset="0"/>
                        <a:ea typeface="華康楷書體W5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0355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066"/>
            <a:ext cx="638675" cy="6560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54117" y="9158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400" dirty="0"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臺科大遠距課程</a:t>
            </a:r>
            <a:endParaRPr lang="en-US" altLang="zh-TW" sz="4400" dirty="0">
              <a:latin typeface="Times New Roman" panose="02020603050405020304" pitchFamily="18" charset="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1769" y="4293096"/>
            <a:ext cx="872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bilibili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Fb, Facebook; Mood, Moodle;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Wech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WeChat; web, website;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Yt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YouTube;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媒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媒體雲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89242"/>
              </p:ext>
            </p:extLst>
          </p:nvPr>
        </p:nvGraphicFramePr>
        <p:xfrm>
          <a:off x="195253" y="5139213"/>
          <a:ext cx="878497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35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1514569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51413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53096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1416578437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人數統計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在臺大學部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離臺大學部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在臺研究生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離臺研究生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總 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301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陸生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77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203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343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latin typeface="Arial" panose="020B0604020202020204" pitchFamily="34" charset="0"/>
                          <a:ea typeface="華康楷書體W5(P)" panose="02010600010101010101" pitchFamily="2" charset="-120"/>
                          <a:cs typeface="Arial" panose="020B0604020202020204" pitchFamily="34" charset="0"/>
                        </a:rPr>
                        <a:t>港澳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42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81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總 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46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109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122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284</a:t>
                      </a:r>
                      <a:endParaRPr lang="zh-TW" alt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9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0" y="-2829"/>
            <a:ext cx="9144000" cy="620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數位教材之補助獎勵與遠距教學</a:t>
            </a:r>
          </a:p>
        </p:txBody>
      </p:sp>
      <p:sp>
        <p:nvSpPr>
          <p:cNvPr id="147" name="Text Box 3"/>
          <p:cNvSpPr txBox="1">
            <a:spLocks noChangeArrowheads="1"/>
          </p:cNvSpPr>
          <p:nvPr/>
        </p:nvSpPr>
        <p:spPr bwMode="auto">
          <a:xfrm>
            <a:off x="8800531" y="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</a:p>
        </p:txBody>
      </p:sp>
      <p:grpSp>
        <p:nvGrpSpPr>
          <p:cNvPr id="103" name="Group 9"/>
          <p:cNvGrpSpPr>
            <a:grpSpLocks/>
          </p:cNvGrpSpPr>
          <p:nvPr/>
        </p:nvGrpSpPr>
        <p:grpSpPr bwMode="auto">
          <a:xfrm>
            <a:off x="3958840" y="833697"/>
            <a:ext cx="392112" cy="900113"/>
            <a:chOff x="1247" y="2251"/>
            <a:chExt cx="247" cy="567"/>
          </a:xfrm>
        </p:grpSpPr>
        <p:grpSp>
          <p:nvGrpSpPr>
            <p:cNvPr id="105" name="Group 10"/>
            <p:cNvGrpSpPr>
              <a:grpSpLocks/>
            </p:cNvGrpSpPr>
            <p:nvPr/>
          </p:nvGrpSpPr>
          <p:grpSpPr bwMode="auto">
            <a:xfrm>
              <a:off x="1247" y="2251"/>
              <a:ext cx="247" cy="259"/>
              <a:chOff x="2112" y="1511"/>
              <a:chExt cx="247" cy="259"/>
            </a:xfrm>
          </p:grpSpPr>
          <p:sp>
            <p:nvSpPr>
              <p:cNvPr id="107" name="Oval 11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47" cy="186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scene3d>
                <a:camera prst="legacyPerspectiveBottom">
                  <a:rot lat="18000000" lon="0" rev="0"/>
                </a:camera>
                <a:lightRig rig="legacyFlat3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CCFFCC"/>
                </a:extrusionClr>
                <a:contourClr>
                  <a:srgbClr val="CCFFCC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0" name="Oval 12"/>
              <p:cNvSpPr>
                <a:spLocks noChangeArrowheads="1"/>
              </p:cNvSpPr>
              <p:nvPr/>
            </p:nvSpPr>
            <p:spPr bwMode="auto">
              <a:xfrm>
                <a:off x="2153" y="1511"/>
                <a:ext cx="165" cy="165"/>
              </a:xfrm>
              <a:prstGeom prst="ellipse">
                <a:avLst/>
              </a:prstGeom>
              <a:solidFill>
                <a:srgbClr val="CCFFCC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  <a:contourClr>
                  <a:srgbClr val="CCFFCC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1253" y="2450"/>
              <a:ext cx="2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華康超明體(P)" panose="02010600010101010101" pitchFamily="2" charset="-120"/>
                  <a:ea typeface="華康超明體(P)" panose="02010600010101010101" pitchFamily="2" charset="-120"/>
                  <a:cs typeface="+mn-cs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華康超明體(P)" panose="02010600010101010101" pitchFamily="2" charset="-120"/>
                  <a:ea typeface="華康超明體(P)" panose="02010600010101010101" pitchFamily="2" charset="-120"/>
                  <a:cs typeface="+mn-cs"/>
                </a:rPr>
                <a:t> </a:t>
              </a:r>
            </a:p>
          </p:txBody>
        </p:sp>
      </p:grpSp>
      <p:grpSp>
        <p:nvGrpSpPr>
          <p:cNvPr id="124" name="Group 55"/>
          <p:cNvGrpSpPr>
            <a:grpSpLocks/>
          </p:cNvGrpSpPr>
          <p:nvPr/>
        </p:nvGrpSpPr>
        <p:grpSpPr bwMode="auto">
          <a:xfrm>
            <a:off x="2776452" y="1987364"/>
            <a:ext cx="400401" cy="633161"/>
            <a:chOff x="1007" y="3339"/>
            <a:chExt cx="289" cy="457"/>
          </a:xfrm>
        </p:grpSpPr>
        <p:grpSp>
          <p:nvGrpSpPr>
            <p:cNvPr id="125" name="Group 56"/>
            <p:cNvGrpSpPr>
              <a:grpSpLocks/>
            </p:cNvGrpSpPr>
            <p:nvPr/>
          </p:nvGrpSpPr>
          <p:grpSpPr bwMode="auto">
            <a:xfrm>
              <a:off x="1019" y="3339"/>
              <a:ext cx="247" cy="259"/>
              <a:chOff x="2112" y="1511"/>
              <a:chExt cx="247" cy="259"/>
            </a:xfrm>
          </p:grpSpPr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47" cy="186"/>
              </a:xfrm>
              <a:prstGeom prst="ellipse">
                <a:avLst/>
              </a:prstGeom>
              <a:solidFill>
                <a:srgbClr val="9999FF"/>
              </a:solidFill>
              <a:ln w="9525">
                <a:round/>
                <a:headEnd/>
                <a:tailEnd/>
              </a:ln>
              <a:scene3d>
                <a:camera prst="legacyPerspectiveBottom">
                  <a:rot lat="18000000" lon="0" rev="0"/>
                </a:camera>
                <a:lightRig rig="legacyFlat3" dir="t"/>
              </a:scene3d>
              <a:sp3d extrusionH="508000" prstMaterial="legacyMatte">
                <a:bevelT w="13500" h="13500" prst="angle"/>
                <a:bevelB w="13500" h="13500" prst="angle"/>
                <a:extrusionClr>
                  <a:srgbClr val="9999FF"/>
                </a:extrusionClr>
                <a:contourClr>
                  <a:srgbClr val="9999F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1" name="Oval 58"/>
              <p:cNvSpPr>
                <a:spLocks noChangeArrowheads="1"/>
              </p:cNvSpPr>
              <p:nvPr/>
            </p:nvSpPr>
            <p:spPr bwMode="auto">
              <a:xfrm>
                <a:off x="2153" y="1511"/>
                <a:ext cx="165" cy="165"/>
              </a:xfrm>
              <a:prstGeom prst="ellipse">
                <a:avLst/>
              </a:prstGeom>
              <a:solidFill>
                <a:srgbClr val="9999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  <a:contourClr>
                  <a:srgbClr val="9999F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28" name="Text Box 59"/>
            <p:cNvSpPr txBox="1">
              <a:spLocks noChangeArrowheads="1"/>
            </p:cNvSpPr>
            <p:nvPr/>
          </p:nvSpPr>
          <p:spPr bwMode="auto">
            <a:xfrm>
              <a:off x="1007" y="3574"/>
              <a:ext cx="28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華康中黑體(P)" panose="02010600010101010101" pitchFamily="2" charset="-120"/>
                  <a:cs typeface="+mn-cs"/>
                </a:rPr>
                <a:t>TA</a:t>
              </a:r>
              <a:endPara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華康中黑體(P)" panose="02010600010101010101" pitchFamily="2" charset="-120"/>
                <a:cs typeface="+mn-cs"/>
              </a:endParaRPr>
            </a:p>
          </p:txBody>
        </p:sp>
      </p:grpSp>
      <p:sp>
        <p:nvSpPr>
          <p:cNvPr id="132" name="Rectangle 32"/>
          <p:cNvSpPr>
            <a:spLocks/>
          </p:cNvSpPr>
          <p:nvPr/>
        </p:nvSpPr>
        <p:spPr bwMode="auto">
          <a:xfrm>
            <a:off x="3323936" y="3129823"/>
            <a:ext cx="1638382" cy="468818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0"/>
            <a:headEnd/>
            <a:tailEnd/>
          </a:ln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數位教材</a:t>
            </a:r>
          </a:p>
        </p:txBody>
      </p:sp>
      <p:cxnSp>
        <p:nvCxnSpPr>
          <p:cNvPr id="134" name="AutoShape 51"/>
          <p:cNvCxnSpPr>
            <a:cxnSpLocks noChangeShapeType="1"/>
            <a:stCxn id="106" idx="2"/>
            <a:endCxn id="135" idx="0"/>
          </p:cNvCxnSpPr>
          <p:nvPr/>
        </p:nvCxnSpPr>
        <p:spPr bwMode="auto">
          <a:xfrm>
            <a:off x="4159659" y="1733810"/>
            <a:ext cx="95" cy="550833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0"/>
            <a:headEnd/>
            <a:tailEnd type="triangle" w="med" len="med"/>
          </a:ln>
        </p:spPr>
      </p:cxnSp>
      <p:sp>
        <p:nvSpPr>
          <p:cNvPr id="135" name="Rectangle 34"/>
          <p:cNvSpPr>
            <a:spLocks/>
          </p:cNvSpPr>
          <p:nvPr/>
        </p:nvSpPr>
        <p:spPr bwMode="auto">
          <a:xfrm>
            <a:off x="3475979" y="2284643"/>
            <a:ext cx="1367550" cy="388891"/>
          </a:xfrm>
          <a:prstGeom prst="rect">
            <a:avLst/>
          </a:prstGeom>
          <a:solidFill>
            <a:srgbClr val="FFEBFF"/>
          </a:solidFill>
          <a:ln w="19050">
            <a:solidFill>
              <a:srgbClr val="C00000"/>
            </a:solidFill>
            <a:prstDash val="solid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黑體(P)" panose="02010600010101010101" pitchFamily="2" charset="-120"/>
                <a:ea typeface="華康中黑體(P)" panose="02010600010101010101" pitchFamily="2" charset="-120"/>
                <a:cs typeface="+mn-cs"/>
              </a:rPr>
              <a:t>製作補助</a:t>
            </a:r>
          </a:p>
        </p:txBody>
      </p:sp>
      <p:sp>
        <p:nvSpPr>
          <p:cNvPr id="138" name="Rectangle 34"/>
          <p:cNvSpPr>
            <a:spLocks/>
          </p:cNvSpPr>
          <p:nvPr/>
        </p:nvSpPr>
        <p:spPr bwMode="auto">
          <a:xfrm>
            <a:off x="920374" y="3182512"/>
            <a:ext cx="1359652" cy="388891"/>
          </a:xfrm>
          <a:prstGeom prst="rect">
            <a:avLst/>
          </a:prstGeom>
          <a:solidFill>
            <a:srgbClr val="FFEBFF"/>
          </a:solidFill>
          <a:ln w="19050">
            <a:solidFill>
              <a:srgbClr val="C00000"/>
            </a:solidFill>
            <a:prstDash val="solid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黑體(P)" panose="02010600010101010101" pitchFamily="2" charset="-120"/>
                <a:ea typeface="華康中黑體(P)" panose="02010600010101010101" pitchFamily="2" charset="-120"/>
                <a:cs typeface="+mn-cs"/>
              </a:rPr>
              <a:t>成果獎勵</a:t>
            </a:r>
          </a:p>
        </p:txBody>
      </p:sp>
      <p:sp>
        <p:nvSpPr>
          <p:cNvPr id="141" name="Rectangle 44"/>
          <p:cNvSpPr>
            <a:spLocks/>
          </p:cNvSpPr>
          <p:nvPr/>
        </p:nvSpPr>
        <p:spPr bwMode="auto">
          <a:xfrm>
            <a:off x="3323937" y="4933638"/>
            <a:ext cx="1633694" cy="475210"/>
          </a:xfrm>
          <a:prstGeom prst="rect">
            <a:avLst/>
          </a:prstGeom>
          <a:solidFill>
            <a:srgbClr val="33CC33"/>
          </a:solidFill>
          <a:ln w="3175">
            <a:solidFill>
              <a:schemeClr val="tx1"/>
            </a:solidFill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開放式課程</a:t>
            </a:r>
          </a:p>
        </p:txBody>
      </p:sp>
      <p:sp>
        <p:nvSpPr>
          <p:cNvPr id="142" name="Rectangle 44"/>
          <p:cNvSpPr>
            <a:spLocks/>
          </p:cNvSpPr>
          <p:nvPr/>
        </p:nvSpPr>
        <p:spPr bwMode="auto">
          <a:xfrm>
            <a:off x="5058791" y="4932082"/>
            <a:ext cx="1634162" cy="47521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磨 課 師</a:t>
            </a:r>
          </a:p>
        </p:txBody>
      </p:sp>
      <p:sp>
        <p:nvSpPr>
          <p:cNvPr id="143" name="Rectangle 44"/>
          <p:cNvSpPr>
            <a:spLocks/>
          </p:cNvSpPr>
          <p:nvPr/>
        </p:nvSpPr>
        <p:spPr bwMode="auto">
          <a:xfrm>
            <a:off x="1588148" y="4933638"/>
            <a:ext cx="1634627" cy="475210"/>
          </a:xfrm>
          <a:prstGeom prst="rect">
            <a:avLst/>
          </a:prstGeom>
          <a:solidFill>
            <a:srgbClr val="33CC33"/>
          </a:solidFill>
          <a:ln w="3175">
            <a:solidFill>
              <a:schemeClr val="tx1"/>
            </a:solidFill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課輔教材</a:t>
            </a:r>
          </a:p>
        </p:txBody>
      </p:sp>
      <p:cxnSp>
        <p:nvCxnSpPr>
          <p:cNvPr id="144" name="AutoShape 55"/>
          <p:cNvCxnSpPr>
            <a:cxnSpLocks noChangeShapeType="1"/>
            <a:stCxn id="132" idx="2"/>
            <a:endCxn id="143" idx="0"/>
          </p:cNvCxnSpPr>
          <p:nvPr/>
        </p:nvCxnSpPr>
        <p:spPr bwMode="auto">
          <a:xfrm rot="5400000">
            <a:off x="2608785" y="3399295"/>
            <a:ext cx="1331021" cy="173766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8000"/>
            </a:solidFill>
            <a:miter lim="0"/>
            <a:headEnd/>
            <a:tailEnd type="triangle" w="med" len="med"/>
          </a:ln>
        </p:spPr>
      </p:cxnSp>
      <p:cxnSp>
        <p:nvCxnSpPr>
          <p:cNvPr id="145" name="AutoShape 55"/>
          <p:cNvCxnSpPr>
            <a:cxnSpLocks noChangeShapeType="1"/>
            <a:stCxn id="132" idx="2"/>
            <a:endCxn id="141" idx="0"/>
          </p:cNvCxnSpPr>
          <p:nvPr/>
        </p:nvCxnSpPr>
        <p:spPr bwMode="auto">
          <a:xfrm rot="5400000">
            <a:off x="3476446" y="4266956"/>
            <a:ext cx="1331021" cy="23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8000"/>
            </a:solidFill>
            <a:miter lim="0"/>
            <a:headEnd/>
            <a:tailEnd type="triangle" w="med" len="med"/>
          </a:ln>
        </p:spPr>
      </p:cxnSp>
      <p:sp>
        <p:nvSpPr>
          <p:cNvPr id="148" name="矩形 147"/>
          <p:cNvSpPr/>
          <p:nvPr/>
        </p:nvSpPr>
        <p:spPr>
          <a:xfrm>
            <a:off x="3501605" y="1806127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楷書體W5(P)" panose="02010600010101010101" pitchFamily="2" charset="-120"/>
                <a:ea typeface="華康楷書體W5(P)" panose="02010600010101010101" pitchFamily="2" charset="-120"/>
                <a:cs typeface="+mn-cs"/>
              </a:rPr>
              <a:t>初 審</a:t>
            </a:r>
          </a:p>
        </p:txBody>
      </p:sp>
      <p:sp>
        <p:nvSpPr>
          <p:cNvPr id="149" name="矩形 148"/>
          <p:cNvSpPr/>
          <p:nvPr/>
        </p:nvSpPr>
        <p:spPr>
          <a:xfrm>
            <a:off x="2518717" y="3027667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楷書體W5(P)" panose="02010600010101010101" pitchFamily="2" charset="-120"/>
                <a:ea typeface="華康楷書體W5(P)" panose="02010600010101010101" pitchFamily="2" charset="-120"/>
                <a:cs typeface="+mn-cs"/>
              </a:rPr>
              <a:t>複 審</a:t>
            </a:r>
          </a:p>
        </p:txBody>
      </p:sp>
      <p:sp>
        <p:nvSpPr>
          <p:cNvPr id="52" name="矩形 51"/>
          <p:cNvSpPr/>
          <p:nvPr/>
        </p:nvSpPr>
        <p:spPr>
          <a:xfrm>
            <a:off x="4159754" y="38609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楷書體W5(P)" panose="02010600010101010101" pitchFamily="2" charset="-120"/>
                <a:ea typeface="華康楷書體W5(P)" panose="02010600010101010101" pitchFamily="2" charset="-120"/>
                <a:cs typeface="+mn-cs"/>
              </a:rPr>
              <a:t>課程經營</a:t>
            </a:r>
          </a:p>
        </p:txBody>
      </p:sp>
      <p:sp>
        <p:nvSpPr>
          <p:cNvPr id="55" name="Rectangle 44"/>
          <p:cNvSpPr>
            <a:spLocks/>
          </p:cNvSpPr>
          <p:nvPr/>
        </p:nvSpPr>
        <p:spPr bwMode="auto">
          <a:xfrm>
            <a:off x="6230829" y="3126627"/>
            <a:ext cx="1633695" cy="475210"/>
          </a:xfrm>
          <a:prstGeom prst="rect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0"/>
            <a:headEnd/>
            <a:tailEnd/>
          </a:ln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遠距教學</a:t>
            </a:r>
          </a:p>
        </p:txBody>
      </p:sp>
      <p:cxnSp>
        <p:nvCxnSpPr>
          <p:cNvPr id="56" name="AutoShape 51"/>
          <p:cNvCxnSpPr>
            <a:cxnSpLocks noChangeShapeType="1"/>
            <a:stCxn id="132" idx="1"/>
            <a:endCxn id="138" idx="3"/>
          </p:cNvCxnSpPr>
          <p:nvPr/>
        </p:nvCxnSpPr>
        <p:spPr bwMode="auto">
          <a:xfrm flipH="1">
            <a:off x="2280026" y="3364232"/>
            <a:ext cx="1043910" cy="12726"/>
          </a:xfrm>
          <a:prstGeom prst="straightConnector1">
            <a:avLst/>
          </a:prstGeom>
          <a:noFill/>
          <a:ln w="19050">
            <a:solidFill>
              <a:srgbClr val="C00000"/>
            </a:solidFill>
            <a:miter lim="0"/>
            <a:headEnd/>
            <a:tailEnd type="triangle" w="med" len="med"/>
          </a:ln>
        </p:spPr>
      </p:cxnSp>
      <p:cxnSp>
        <p:nvCxnSpPr>
          <p:cNvPr id="59" name="AutoShape 51"/>
          <p:cNvCxnSpPr>
            <a:cxnSpLocks noChangeShapeType="1"/>
            <a:stCxn id="132" idx="3"/>
            <a:endCxn id="55" idx="1"/>
          </p:cNvCxnSpPr>
          <p:nvPr/>
        </p:nvCxnSpPr>
        <p:spPr bwMode="auto">
          <a:xfrm>
            <a:off x="4962318" y="3364232"/>
            <a:ext cx="1268511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solid"/>
            <a:miter lim="0"/>
            <a:headEnd/>
            <a:tailEnd type="triangle" w="med" len="med"/>
          </a:ln>
        </p:spPr>
      </p:cxnSp>
      <p:cxnSp>
        <p:nvCxnSpPr>
          <p:cNvPr id="62" name="AutoShape 55"/>
          <p:cNvCxnSpPr>
            <a:cxnSpLocks noChangeShapeType="1"/>
            <a:stCxn id="106" idx="3"/>
            <a:endCxn id="55" idx="0"/>
          </p:cNvCxnSpPr>
          <p:nvPr/>
        </p:nvCxnSpPr>
        <p:spPr bwMode="auto">
          <a:xfrm>
            <a:off x="4350952" y="1441710"/>
            <a:ext cx="2696725" cy="1684917"/>
          </a:xfrm>
          <a:prstGeom prst="bentConnector2">
            <a:avLst/>
          </a:prstGeom>
          <a:noFill/>
          <a:ln w="12700">
            <a:solidFill>
              <a:srgbClr val="008000"/>
            </a:solidFill>
            <a:prstDash val="solid"/>
            <a:miter lim="0"/>
            <a:headEnd/>
            <a:tailEnd type="triangle" w="med" len="med"/>
          </a:ln>
        </p:spPr>
      </p:cxnSp>
      <p:grpSp>
        <p:nvGrpSpPr>
          <p:cNvPr id="80" name="Group 55"/>
          <p:cNvGrpSpPr>
            <a:grpSpLocks/>
          </p:cNvGrpSpPr>
          <p:nvPr/>
        </p:nvGrpSpPr>
        <p:grpSpPr bwMode="auto">
          <a:xfrm>
            <a:off x="7437566" y="4107177"/>
            <a:ext cx="400401" cy="633161"/>
            <a:chOff x="1007" y="3339"/>
            <a:chExt cx="289" cy="457"/>
          </a:xfrm>
        </p:grpSpPr>
        <p:grpSp>
          <p:nvGrpSpPr>
            <p:cNvPr id="81" name="Group 56"/>
            <p:cNvGrpSpPr>
              <a:grpSpLocks/>
            </p:cNvGrpSpPr>
            <p:nvPr/>
          </p:nvGrpSpPr>
          <p:grpSpPr bwMode="auto">
            <a:xfrm>
              <a:off x="1019" y="3339"/>
              <a:ext cx="247" cy="259"/>
              <a:chOff x="2112" y="1511"/>
              <a:chExt cx="247" cy="259"/>
            </a:xfrm>
          </p:grpSpPr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47" cy="186"/>
              </a:xfrm>
              <a:prstGeom prst="ellipse">
                <a:avLst/>
              </a:prstGeom>
              <a:solidFill>
                <a:srgbClr val="9999FF"/>
              </a:solidFill>
              <a:ln w="9525">
                <a:round/>
                <a:headEnd/>
                <a:tailEnd/>
              </a:ln>
              <a:scene3d>
                <a:camera prst="legacyPerspectiveBottom">
                  <a:rot lat="18000000" lon="0" rev="0"/>
                </a:camera>
                <a:lightRig rig="legacyFlat3" dir="t"/>
              </a:scene3d>
              <a:sp3d extrusionH="508000" prstMaterial="legacyMatte">
                <a:bevelT w="13500" h="13500" prst="angle"/>
                <a:bevelB w="13500" h="13500" prst="angle"/>
                <a:extrusionClr>
                  <a:srgbClr val="9999FF"/>
                </a:extrusionClr>
                <a:contourClr>
                  <a:srgbClr val="9999F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Oval 58"/>
              <p:cNvSpPr>
                <a:spLocks noChangeArrowheads="1"/>
              </p:cNvSpPr>
              <p:nvPr/>
            </p:nvSpPr>
            <p:spPr bwMode="auto">
              <a:xfrm>
                <a:off x="2153" y="1511"/>
                <a:ext cx="165" cy="165"/>
              </a:xfrm>
              <a:prstGeom prst="ellipse">
                <a:avLst/>
              </a:prstGeom>
              <a:solidFill>
                <a:srgbClr val="9999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  <a:contourClr>
                  <a:srgbClr val="9999F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82" name="Text Box 59"/>
            <p:cNvSpPr txBox="1">
              <a:spLocks noChangeArrowheads="1"/>
            </p:cNvSpPr>
            <p:nvPr/>
          </p:nvSpPr>
          <p:spPr bwMode="auto">
            <a:xfrm>
              <a:off x="1007" y="3574"/>
              <a:ext cx="28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華康中黑體(P)" panose="02010600010101010101" pitchFamily="2" charset="-120"/>
                  <a:cs typeface="+mn-cs"/>
                </a:rPr>
                <a:t>TA</a:t>
              </a:r>
              <a:endPara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華康中黑體(P)" panose="02010600010101010101" pitchFamily="2" charset="-120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221348" y="37441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上網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1590959" y="5407490"/>
            <a:ext cx="1631816" cy="1163069"/>
            <a:chOff x="2029369" y="5339287"/>
            <a:chExt cx="1631816" cy="1163069"/>
          </a:xfrm>
        </p:grpSpPr>
        <p:sp>
          <p:nvSpPr>
            <p:cNvPr id="32" name="矩形 31"/>
            <p:cNvSpPr/>
            <p:nvPr/>
          </p:nvSpPr>
          <p:spPr>
            <a:xfrm>
              <a:off x="2029369" y="5339287"/>
              <a:ext cx="1631816" cy="349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Moodle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029369" y="5689032"/>
              <a:ext cx="1631816" cy="8133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2 ~ 8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hr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&gt;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720p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封閉平台</a:t>
              </a: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3323936" y="5407490"/>
            <a:ext cx="1633694" cy="1163069"/>
            <a:chOff x="2029369" y="5339287"/>
            <a:chExt cx="1631816" cy="1163069"/>
          </a:xfrm>
        </p:grpSpPr>
        <p:sp>
          <p:nvSpPr>
            <p:cNvPr id="93" name="矩形 92"/>
            <p:cNvSpPr/>
            <p:nvPr/>
          </p:nvSpPr>
          <p:spPr>
            <a:xfrm>
              <a:off x="2029369" y="5339287"/>
              <a:ext cx="1631816" cy="349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OCW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2029369" y="5689032"/>
              <a:ext cx="1631816" cy="8133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2 ~ 10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hr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&gt;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720p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開放平台</a:t>
              </a: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5058792" y="5407490"/>
            <a:ext cx="1634162" cy="1163069"/>
            <a:chOff x="2024681" y="5339287"/>
            <a:chExt cx="1634162" cy="1163069"/>
          </a:xfrm>
        </p:grpSpPr>
        <p:sp>
          <p:nvSpPr>
            <p:cNvPr id="96" name="矩形 95"/>
            <p:cNvSpPr/>
            <p:nvPr/>
          </p:nvSpPr>
          <p:spPr>
            <a:xfrm>
              <a:off x="2024681" y="5339287"/>
              <a:ext cx="1634162" cy="349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MOOCs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024681" y="5689032"/>
              <a:ext cx="1634162" cy="8133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6 ~ 12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hr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&gt; </a:t>
              </a:r>
              <a:r>
                <a:rPr kumimoji="0" lang="en-US" altLang="zh-TW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1080p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華康楷書體W5(P)" panose="02010600010101010101" pitchFamily="2" charset="-120"/>
                  <a:cs typeface="Times New Roman" panose="02020603050405020304" pitchFamily="18" charset="0"/>
                </a:rPr>
                <a:t>開放平台</a:t>
              </a:r>
            </a:p>
          </p:txBody>
        </p:sp>
      </p:grpSp>
      <p:sp>
        <p:nvSpPr>
          <p:cNvPr id="104" name="橢圓形圖說文字 103"/>
          <p:cNvSpPr/>
          <p:nvPr/>
        </p:nvSpPr>
        <p:spPr>
          <a:xfrm>
            <a:off x="149796" y="4358467"/>
            <a:ext cx="1297983" cy="1243972"/>
          </a:xfrm>
          <a:prstGeom prst="wedgeEllipseCallout">
            <a:avLst>
              <a:gd name="adj1" fmla="val 65422"/>
              <a:gd name="adj2" fmla="val 1765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自主學習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補救教學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翻轉教學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遠距教學</a:t>
            </a:r>
          </a:p>
        </p:txBody>
      </p:sp>
      <p:sp>
        <p:nvSpPr>
          <p:cNvPr id="109" name="橢圓形圖說文字 108"/>
          <p:cNvSpPr/>
          <p:nvPr/>
        </p:nvSpPr>
        <p:spPr>
          <a:xfrm>
            <a:off x="1487549" y="1106459"/>
            <a:ext cx="1196670" cy="1076855"/>
          </a:xfrm>
          <a:prstGeom prst="wedgeEllipseCallout">
            <a:avLst>
              <a:gd name="adj1" fmla="val 55593"/>
              <a:gd name="adj2" fmla="val 42798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協助錄製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後製上網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版權資料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8" name="Rectangle 34"/>
          <p:cNvSpPr>
            <a:spLocks/>
          </p:cNvSpPr>
          <p:nvPr/>
        </p:nvSpPr>
        <p:spPr bwMode="auto">
          <a:xfrm>
            <a:off x="7452505" y="5969451"/>
            <a:ext cx="1371641" cy="388891"/>
          </a:xfrm>
          <a:prstGeom prst="rect">
            <a:avLst/>
          </a:prstGeom>
          <a:solidFill>
            <a:srgbClr val="FFEBFF"/>
          </a:solidFill>
          <a:ln w="19050">
            <a:solidFill>
              <a:srgbClr val="C00000"/>
            </a:solidFill>
            <a:prstDash val="solid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黑體(P)" panose="02010600010101010101" pitchFamily="2" charset="-120"/>
                <a:ea typeface="華康中黑體(P)" panose="02010600010101010101" pitchFamily="2" charset="-120"/>
                <a:cs typeface="+mn-cs"/>
              </a:rPr>
              <a:t>經營獎勵</a:t>
            </a:r>
          </a:p>
        </p:txBody>
      </p:sp>
      <p:cxnSp>
        <p:nvCxnSpPr>
          <p:cNvPr id="60" name="AutoShape 55"/>
          <p:cNvCxnSpPr>
            <a:cxnSpLocks noChangeShapeType="1"/>
            <a:stCxn id="132" idx="2"/>
            <a:endCxn id="142" idx="0"/>
          </p:cNvCxnSpPr>
          <p:nvPr/>
        </p:nvCxnSpPr>
        <p:spPr bwMode="auto">
          <a:xfrm rot="16200000" flipH="1">
            <a:off x="4344767" y="3400976"/>
            <a:ext cx="1329465" cy="173274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8000"/>
            </a:solidFill>
            <a:miter lim="0"/>
            <a:headEnd/>
            <a:tailEnd type="triangle" w="med" len="med"/>
          </a:ln>
        </p:spPr>
      </p:cxnSp>
      <p:cxnSp>
        <p:nvCxnSpPr>
          <p:cNvPr id="72" name="AutoShape 51"/>
          <p:cNvCxnSpPr>
            <a:cxnSpLocks noChangeShapeType="1"/>
            <a:stCxn id="135" idx="2"/>
            <a:endCxn id="132" idx="0"/>
          </p:cNvCxnSpPr>
          <p:nvPr/>
        </p:nvCxnSpPr>
        <p:spPr bwMode="auto">
          <a:xfrm>
            <a:off x="4140783" y="2660869"/>
            <a:ext cx="2344" cy="472930"/>
          </a:xfrm>
          <a:prstGeom prst="straightConnector1">
            <a:avLst/>
          </a:prstGeom>
          <a:noFill/>
          <a:ln w="19050">
            <a:solidFill>
              <a:srgbClr val="C00000"/>
            </a:solidFill>
            <a:miter lim="0"/>
            <a:headEnd/>
            <a:tailEnd type="triangle" w="med" len="med"/>
          </a:ln>
        </p:spPr>
      </p:cxnSp>
      <p:cxnSp>
        <p:nvCxnSpPr>
          <p:cNvPr id="85" name="AutoShape 51"/>
          <p:cNvCxnSpPr>
            <a:cxnSpLocks noChangeShapeType="1"/>
            <a:stCxn id="97" idx="3"/>
            <a:endCxn id="58" idx="1"/>
          </p:cNvCxnSpPr>
          <p:nvPr/>
        </p:nvCxnSpPr>
        <p:spPr bwMode="auto">
          <a:xfrm>
            <a:off x="6692954" y="6163897"/>
            <a:ext cx="759551" cy="0"/>
          </a:xfrm>
          <a:prstGeom prst="straightConnector1">
            <a:avLst/>
          </a:prstGeom>
          <a:noFill/>
          <a:ln w="12700">
            <a:solidFill>
              <a:srgbClr val="C00000"/>
            </a:solidFill>
            <a:miter lim="0"/>
            <a:headEnd/>
            <a:tailEnd type="triangle" w="med" len="med"/>
          </a:ln>
        </p:spPr>
      </p:cxnSp>
      <p:sp>
        <p:nvSpPr>
          <p:cNvPr id="86" name="Rectangle 34"/>
          <p:cNvSpPr>
            <a:spLocks/>
          </p:cNvSpPr>
          <p:nvPr/>
        </p:nvSpPr>
        <p:spPr bwMode="auto">
          <a:xfrm>
            <a:off x="7452505" y="5386116"/>
            <a:ext cx="1371641" cy="388891"/>
          </a:xfrm>
          <a:prstGeom prst="rect">
            <a:avLst/>
          </a:prstGeom>
          <a:solidFill>
            <a:srgbClr val="FFEBFF"/>
          </a:solidFill>
          <a:ln w="19050">
            <a:solidFill>
              <a:srgbClr val="C00000"/>
            </a:solidFill>
            <a:prstDash val="solid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36000" marR="0" lvl="0" indent="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黑體(P)" panose="02010600010101010101" pitchFamily="2" charset="-120"/>
                <a:ea typeface="華康中黑體(P)" panose="02010600010101010101" pitchFamily="2" charset="-120"/>
                <a:cs typeface="+mn-cs"/>
              </a:rPr>
              <a:t>經營補助</a:t>
            </a:r>
          </a:p>
        </p:txBody>
      </p:sp>
      <p:cxnSp>
        <p:nvCxnSpPr>
          <p:cNvPr id="87" name="AutoShape 51"/>
          <p:cNvCxnSpPr>
            <a:cxnSpLocks noChangeShapeType="1"/>
            <a:stCxn id="96" idx="3"/>
            <a:endCxn id="86" idx="1"/>
          </p:cNvCxnSpPr>
          <p:nvPr/>
        </p:nvCxnSpPr>
        <p:spPr bwMode="auto">
          <a:xfrm flipV="1">
            <a:off x="6692954" y="5580562"/>
            <a:ext cx="759551" cy="1801"/>
          </a:xfrm>
          <a:prstGeom prst="straightConnector1">
            <a:avLst/>
          </a:prstGeom>
          <a:noFill/>
          <a:ln w="12700">
            <a:solidFill>
              <a:srgbClr val="C00000"/>
            </a:solidFill>
            <a:miter lim="0"/>
            <a:headEnd/>
            <a:tailEnd type="triangle" w="med" len="med"/>
          </a:ln>
        </p:spPr>
      </p:cxnSp>
      <p:sp>
        <p:nvSpPr>
          <p:cNvPr id="98" name="橢圓形圖說文字 97"/>
          <p:cNvSpPr/>
          <p:nvPr/>
        </p:nvSpPr>
        <p:spPr>
          <a:xfrm>
            <a:off x="525140" y="5969451"/>
            <a:ext cx="1007273" cy="729944"/>
          </a:xfrm>
          <a:prstGeom prst="wedgeEllipseCallout">
            <a:avLst>
              <a:gd name="adj1" fmla="val 66453"/>
              <a:gd name="adj2" fmla="val 134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開放平台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注意版權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8" name="橢圓形圖說文字 87"/>
          <p:cNvSpPr/>
          <p:nvPr/>
        </p:nvSpPr>
        <p:spPr>
          <a:xfrm>
            <a:off x="7192745" y="1717811"/>
            <a:ext cx="1368609" cy="1190278"/>
          </a:xfrm>
          <a:prstGeom prst="wedgeEllipseCallout">
            <a:avLst>
              <a:gd name="adj1" fmla="val -26622"/>
              <a:gd name="adj2" fmla="val 59574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磨課師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同步遠距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非同步遠距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虛實混成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89" name="AutoShape 55"/>
          <p:cNvCxnSpPr>
            <a:cxnSpLocks noChangeShapeType="1"/>
            <a:stCxn id="142" idx="3"/>
            <a:endCxn id="55" idx="2"/>
          </p:cNvCxnSpPr>
          <p:nvPr/>
        </p:nvCxnSpPr>
        <p:spPr bwMode="auto">
          <a:xfrm flipV="1">
            <a:off x="6692953" y="3601837"/>
            <a:ext cx="354724" cy="1567850"/>
          </a:xfrm>
          <a:prstGeom prst="bentConnector2">
            <a:avLst/>
          </a:prstGeom>
          <a:noFill/>
          <a:ln w="12700">
            <a:solidFill>
              <a:srgbClr val="008000"/>
            </a:solidFill>
            <a:miter lim="0"/>
            <a:headEnd/>
            <a:tailEnd type="triangle" w="med" len="med"/>
          </a:ln>
        </p:spPr>
      </p:cxnSp>
      <p:sp>
        <p:nvSpPr>
          <p:cNvPr id="20" name="圓角矩形圖說文字 19"/>
          <p:cNvSpPr/>
          <p:nvPr/>
        </p:nvSpPr>
        <p:spPr>
          <a:xfrm>
            <a:off x="7793595" y="999635"/>
            <a:ext cx="1073338" cy="605977"/>
          </a:xfrm>
          <a:prstGeom prst="wedgeRoundRectCallout">
            <a:avLst>
              <a:gd name="adj1" fmla="val -30106"/>
              <a:gd name="adj2" fmla="val 90936"/>
              <a:gd name="adj3" fmla="val 16667"/>
            </a:avLst>
          </a:prstGeom>
          <a:solidFill>
            <a:srgbClr val="E2FFC5">
              <a:alpha val="49000"/>
            </a:srgbClr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巴拉圭分校</a:t>
            </a: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跨校微學程</a:t>
            </a:r>
          </a:p>
        </p:txBody>
      </p:sp>
      <p:cxnSp>
        <p:nvCxnSpPr>
          <p:cNvPr id="99" name="AutoShape 55"/>
          <p:cNvCxnSpPr>
            <a:cxnSpLocks noChangeShapeType="1"/>
            <a:stCxn id="55" idx="3"/>
            <a:endCxn id="86" idx="0"/>
          </p:cNvCxnSpPr>
          <p:nvPr/>
        </p:nvCxnSpPr>
        <p:spPr bwMode="auto">
          <a:xfrm>
            <a:off x="7864524" y="3364232"/>
            <a:ext cx="273802" cy="2021884"/>
          </a:xfrm>
          <a:prstGeom prst="bentConnector2">
            <a:avLst/>
          </a:prstGeom>
          <a:noFill/>
          <a:ln w="12700">
            <a:solidFill>
              <a:srgbClr val="C00000"/>
            </a:solidFill>
            <a:prstDash val="solid"/>
            <a:miter lim="0"/>
            <a:headEnd/>
            <a:tailEnd type="triangle" w="med" len="med"/>
          </a:ln>
        </p:spPr>
      </p:cxnSp>
      <p:sp>
        <p:nvSpPr>
          <p:cNvPr id="51" name="文字方塊 50"/>
          <p:cNvSpPr txBox="1"/>
          <p:nvPr/>
        </p:nvSpPr>
        <p:spPr>
          <a:xfrm>
            <a:off x="6153932" y="1865515"/>
            <a:ext cx="886781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(1)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遠端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(2)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網際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互動</a:t>
            </a:r>
          </a:p>
        </p:txBody>
      </p:sp>
      <p:sp>
        <p:nvSpPr>
          <p:cNvPr id="114" name="Rectangle 34"/>
          <p:cNvSpPr>
            <a:spLocks/>
          </p:cNvSpPr>
          <p:nvPr/>
        </p:nvSpPr>
        <p:spPr bwMode="auto">
          <a:xfrm>
            <a:off x="5058790" y="4928142"/>
            <a:ext cx="1629475" cy="1642417"/>
          </a:xfrm>
          <a:prstGeom prst="rect">
            <a:avLst/>
          </a:prstGeom>
          <a:noFill/>
          <a:ln w="31750">
            <a:solidFill>
              <a:srgbClr val="C00000"/>
            </a:solidFill>
            <a:prstDash val="solid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241300" marR="0" lvl="0" indent="-24130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中黑體(P)" panose="02010600010101010101" pitchFamily="2" charset="-120"/>
              <a:ea typeface="華康中黑體(P)" panose="02010600010101010101" pitchFamily="2" charset="-120"/>
              <a:cs typeface="+mn-cs"/>
            </a:endParaRPr>
          </a:p>
        </p:txBody>
      </p:sp>
      <p:sp>
        <p:nvSpPr>
          <p:cNvPr id="61" name="Rectangle 34"/>
          <p:cNvSpPr>
            <a:spLocks/>
          </p:cNvSpPr>
          <p:nvPr/>
        </p:nvSpPr>
        <p:spPr bwMode="auto">
          <a:xfrm>
            <a:off x="3315111" y="4928142"/>
            <a:ext cx="1629475" cy="1642417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  <a:miter lim="0"/>
            <a:headEnd/>
            <a:tailEnd/>
          </a:ln>
        </p:spPr>
        <p:txBody>
          <a:bodyPr wrap="none" lIns="35717" tIns="35717" rIns="35717" bIns="35717" anchor="ctr"/>
          <a:lstStyle/>
          <a:p>
            <a:pPr marL="241300" marR="0" lvl="0" indent="-241300" algn="ctr" defTabSz="4111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中黑體(P)" panose="02010600010101010101" pitchFamily="2" charset="-120"/>
              <a:ea typeface="華康中黑體(P)" panose="02010600010101010101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5" grpId="0" animBg="1"/>
      <p:bldP spid="138" grpId="0" animBg="1"/>
      <p:bldP spid="141" grpId="0" animBg="1"/>
      <p:bldP spid="142" grpId="0" animBg="1"/>
      <p:bldP spid="143" grpId="0" animBg="1"/>
      <p:bldP spid="148" grpId="0"/>
      <p:bldP spid="149" grpId="0"/>
      <p:bldP spid="52" grpId="0"/>
      <p:bldP spid="55" grpId="0" animBg="1"/>
      <p:bldP spid="31" grpId="0"/>
      <p:bldP spid="104" grpId="0" animBg="1"/>
      <p:bldP spid="109" grpId="0" animBg="1"/>
      <p:bldP spid="58" grpId="0" animBg="1"/>
      <p:bldP spid="86" grpId="0" animBg="1"/>
      <p:bldP spid="98" grpId="0" animBg="1"/>
      <p:bldP spid="88" grpId="0" animBg="1"/>
      <p:bldP spid="20" grpId="0" animBg="1"/>
      <p:bldP spid="51" grpId="0"/>
      <p:bldP spid="114" grpId="0" animBg="1"/>
      <p:bldP spid="6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7790</TotalTime>
  <Words>694</Words>
  <Application>Microsoft Office PowerPoint</Application>
  <PresentationFormat>如螢幕大小 (4:3)</PresentationFormat>
  <Paragraphs>323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新細明體</vt:lpstr>
      <vt:lpstr>華康楷書體W5(P)</vt:lpstr>
      <vt:lpstr>華康超明體(P)</vt:lpstr>
      <vt:lpstr>華康超黑體(P)</vt:lpstr>
      <vt:lpstr>Calibri</vt:lpstr>
      <vt:lpstr>Arial</vt:lpstr>
      <vt:lpstr>華康中黑體(P)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Juchen Chia</dc:creator>
  <cp:lastModifiedBy>User</cp:lastModifiedBy>
  <cp:revision>337</cp:revision>
  <cp:lastPrinted>2020-02-09T03:47:51Z</cp:lastPrinted>
  <dcterms:created xsi:type="dcterms:W3CDTF">2014-12-26T05:27:46Z</dcterms:created>
  <dcterms:modified xsi:type="dcterms:W3CDTF">2020-02-15T06:25:40Z</dcterms:modified>
</cp:coreProperties>
</file>